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59FB-EF62-6ED6-188D-C161DC75B2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1EB5DC-7F9A-933B-9AC5-67A901E4C5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989F05-F01C-F724-9C4B-31446F8E6F19}"/>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6577A8E7-E06A-6F33-C7EB-A2DB6C6713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41A89-BE74-B69F-9041-288203B1684E}"/>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325875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9139-791D-7A1A-067D-2E41BF2568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D7BF01-49D0-6473-86F7-6767860B5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25A469-5215-ADE0-1F2C-C7AA18C4B58A}"/>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4EE3AE14-1EE4-D842-65FD-3736B63BCF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A3B27D-868F-0762-AF9B-C13B4F03FD37}"/>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291686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B1669-F80D-F484-60EF-7478DC71AF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6E77AB-60E7-B43E-1EF6-BBEBB550AC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EC8766-D926-D165-0E49-E7DCE6695874}"/>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F3D559DD-C5C0-C108-9A9B-B88926EDB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710D5-5585-053C-1209-1B4D343BB9B3}"/>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247009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2812-E67E-7539-74EB-1208F6D42A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8BD57-0E83-4EA4-C4E9-687D7A86DC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C76E2A-5780-85C6-C382-A68EF214791A}"/>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FA9C6D69-86F8-25B9-0894-1FB4769989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806578-0846-15CB-4BDA-61D884C07B72}"/>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132569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C49F-9A2C-937B-A51E-C57373C09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C1631C-CC00-7CAB-5990-D8FA68EB6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550922-6DC4-B3ED-488A-00954283A507}"/>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872A2CA9-C305-DF6C-0524-F8687AE53F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0ACB63-9D98-FC19-083D-F692B69B1C4A}"/>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1824832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7EB0-1BB6-CE92-4F4E-CF8984ADF8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A9A39E-677B-34C9-5EB3-9873E38AA8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538B0C-4AFB-C118-5039-E90CB4E309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5A830A-F275-F85A-5915-187410C82063}"/>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6" name="Footer Placeholder 5">
            <a:extLst>
              <a:ext uri="{FF2B5EF4-FFF2-40B4-BE49-F238E27FC236}">
                <a16:creationId xmlns:a16="http://schemas.microsoft.com/office/drawing/2014/main" id="{CE3F4E27-7E0A-A946-3F41-04200F8594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3B3CD8-9ECC-71E0-6D98-569036A3702A}"/>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25724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B946-BA16-05DD-92BD-94D0AFBF7D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6AE8CC-EAFA-5D66-81DA-092261D4C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D2D7F2-9E64-A5F1-00EE-DA5EA09E92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6CC1EF-3A33-D3F4-ED5E-03D5694161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7B8214-9F34-FAE6-9136-07EDE24FC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4F85F1-146C-1359-CC10-33E57C6F9026}"/>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8" name="Footer Placeholder 7">
            <a:extLst>
              <a:ext uri="{FF2B5EF4-FFF2-40B4-BE49-F238E27FC236}">
                <a16:creationId xmlns:a16="http://schemas.microsoft.com/office/drawing/2014/main" id="{356917CD-D575-EBAA-B8D0-9D3523E5B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4D97D8-0DA1-517C-EBB7-4BA8E0DE7813}"/>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2781204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DCE5-732C-BF68-CAB0-AAFC2EE8EC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18200B-AAD9-C442-253A-FD73F989021A}"/>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4" name="Footer Placeholder 3">
            <a:extLst>
              <a:ext uri="{FF2B5EF4-FFF2-40B4-BE49-F238E27FC236}">
                <a16:creationId xmlns:a16="http://schemas.microsoft.com/office/drawing/2014/main" id="{99939A62-72BB-E465-432C-11263AA5FD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5A2BFF-DBD9-BDCE-7509-F8E8DBBBD0A5}"/>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1332399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EF9065-5BD5-82B7-9FBF-1BC2EAB4D5A2}"/>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3" name="Footer Placeholder 2">
            <a:extLst>
              <a:ext uri="{FF2B5EF4-FFF2-40B4-BE49-F238E27FC236}">
                <a16:creationId xmlns:a16="http://schemas.microsoft.com/office/drawing/2014/main" id="{3F399EC3-403E-D375-8B79-6B2C730643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4852DB-1D84-8776-C425-D74A71FDDA0B}"/>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291992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C27D-B949-C22A-DDEC-81F9BB8BF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0EC05A-4C8B-62E7-68AE-9B8079C726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106A28-0D7D-01AC-8205-9464D3995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2F5C9-E01E-4DCA-ECA9-4F6919469046}"/>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6" name="Footer Placeholder 5">
            <a:extLst>
              <a:ext uri="{FF2B5EF4-FFF2-40B4-BE49-F238E27FC236}">
                <a16:creationId xmlns:a16="http://schemas.microsoft.com/office/drawing/2014/main" id="{16812225-27FF-11BE-12A4-2122176649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CBE3C9-00AA-C559-F376-CC41723FBC7E}"/>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118391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483E6-0A71-0F65-92DD-BBAF570A1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BBA0BF-DD4C-53C6-E0E8-70D76FCA50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B39D90-57C4-C38F-B95A-4827E76DB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B29E6-0394-6BDC-7A8F-F0C04F8CE22E}"/>
              </a:ext>
            </a:extLst>
          </p:cNvPr>
          <p:cNvSpPr>
            <a:spLocks noGrp="1"/>
          </p:cNvSpPr>
          <p:nvPr>
            <p:ph type="dt" sz="half" idx="10"/>
          </p:nvPr>
        </p:nvSpPr>
        <p:spPr/>
        <p:txBody>
          <a:bodyPr/>
          <a:lstStyle/>
          <a:p>
            <a:fld id="{C74FBD45-6A8C-4673-958D-2A86E6AF16F6}" type="datetimeFigureOut">
              <a:rPr lang="en-IN" smtClean="0"/>
              <a:t>15-04-2023</a:t>
            </a:fld>
            <a:endParaRPr lang="en-IN"/>
          </a:p>
        </p:txBody>
      </p:sp>
      <p:sp>
        <p:nvSpPr>
          <p:cNvPr id="6" name="Footer Placeholder 5">
            <a:extLst>
              <a:ext uri="{FF2B5EF4-FFF2-40B4-BE49-F238E27FC236}">
                <a16:creationId xmlns:a16="http://schemas.microsoft.com/office/drawing/2014/main" id="{0284C1EA-3A90-931A-0513-BDF5CE829A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8BD407-0A3E-C908-4587-423D4F1FDD18}"/>
              </a:ext>
            </a:extLst>
          </p:cNvPr>
          <p:cNvSpPr>
            <a:spLocks noGrp="1"/>
          </p:cNvSpPr>
          <p:nvPr>
            <p:ph type="sldNum" sz="quarter" idx="12"/>
          </p:nvPr>
        </p:nvSpPr>
        <p:spPr/>
        <p:txBody>
          <a:bodyPr/>
          <a:lstStyle/>
          <a:p>
            <a:fld id="{2F3D8BC9-659E-405C-80D2-ECBBD350B811}" type="slidenum">
              <a:rPr lang="en-IN" smtClean="0"/>
              <a:t>‹#›</a:t>
            </a:fld>
            <a:endParaRPr lang="en-IN"/>
          </a:p>
        </p:txBody>
      </p:sp>
    </p:spTree>
    <p:extLst>
      <p:ext uri="{BB962C8B-B14F-4D97-AF65-F5344CB8AC3E}">
        <p14:creationId xmlns:p14="http://schemas.microsoft.com/office/powerpoint/2010/main" val="940829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3A62BB-1ADE-9ABB-E1FF-076136D2B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66E89E-62E3-EFE5-7B89-5A6B5219A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35C193-C099-8D9F-70CC-9E181B9981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FBD45-6A8C-4673-958D-2A86E6AF16F6}" type="datetimeFigureOut">
              <a:rPr lang="en-IN" smtClean="0"/>
              <a:t>15-04-2023</a:t>
            </a:fld>
            <a:endParaRPr lang="en-IN"/>
          </a:p>
        </p:txBody>
      </p:sp>
      <p:sp>
        <p:nvSpPr>
          <p:cNvPr id="5" name="Footer Placeholder 4">
            <a:extLst>
              <a:ext uri="{FF2B5EF4-FFF2-40B4-BE49-F238E27FC236}">
                <a16:creationId xmlns:a16="http://schemas.microsoft.com/office/drawing/2014/main" id="{67F33413-3333-6D8F-7699-004086693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2A5BD17-0AAA-6806-B593-648EAC4DEB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D8BC9-659E-405C-80D2-ECBBD350B811}" type="slidenum">
              <a:rPr lang="en-IN" smtClean="0"/>
              <a:t>‹#›</a:t>
            </a:fld>
            <a:endParaRPr lang="en-IN"/>
          </a:p>
        </p:txBody>
      </p:sp>
    </p:spTree>
    <p:extLst>
      <p:ext uri="{BB962C8B-B14F-4D97-AF65-F5344CB8AC3E}">
        <p14:creationId xmlns:p14="http://schemas.microsoft.com/office/powerpoint/2010/main" val="591430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webp"/><Relationship Id="rId4" Type="http://schemas.openxmlformats.org/officeDocument/2006/relationships/image" Target="../media/image3.web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web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D28DC5-7578-042E-89EC-2C703A5E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8" y="0"/>
            <a:ext cx="6481673" cy="3125607"/>
          </a:xfrm>
          <a:prstGeom prst="rect">
            <a:avLst/>
          </a:prstGeom>
        </p:spPr>
      </p:pic>
      <p:pic>
        <p:nvPicPr>
          <p:cNvPr id="11" name="Picture 10">
            <a:extLst>
              <a:ext uri="{FF2B5EF4-FFF2-40B4-BE49-F238E27FC236}">
                <a16:creationId xmlns:a16="http://schemas.microsoft.com/office/drawing/2014/main" id="{627CC9D9-14FB-532E-EAF4-CF5B46D817BF}"/>
              </a:ext>
            </a:extLst>
          </p:cNvPr>
          <p:cNvPicPr>
            <a:picLocks noChangeAspect="1"/>
          </p:cNvPicPr>
          <p:nvPr/>
        </p:nvPicPr>
        <p:blipFill rotWithShape="1">
          <a:blip r:embed="rId3">
            <a:extLst>
              <a:ext uri="{28A0092B-C50C-407E-A947-70E740481C1C}">
                <a14:useLocalDpi xmlns:a14="http://schemas.microsoft.com/office/drawing/2010/main" val="0"/>
              </a:ext>
            </a:extLst>
          </a:blip>
          <a:srcRect b="14522"/>
          <a:stretch/>
        </p:blipFill>
        <p:spPr>
          <a:xfrm>
            <a:off x="6469885" y="-507636"/>
            <a:ext cx="5722116" cy="4881070"/>
          </a:xfrm>
          <a:prstGeom prst="rect">
            <a:avLst/>
          </a:prstGeom>
        </p:spPr>
      </p:pic>
      <p:pic>
        <p:nvPicPr>
          <p:cNvPr id="15" name="Picture 14">
            <a:extLst>
              <a:ext uri="{FF2B5EF4-FFF2-40B4-BE49-F238E27FC236}">
                <a16:creationId xmlns:a16="http://schemas.microsoft.com/office/drawing/2014/main" id="{4683A415-F58F-91EE-D28B-A48FB1E20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43185"/>
            <a:ext cx="6469885" cy="4314815"/>
          </a:xfrm>
          <a:prstGeom prst="rect">
            <a:avLst/>
          </a:prstGeom>
        </p:spPr>
      </p:pic>
      <p:pic>
        <p:nvPicPr>
          <p:cNvPr id="17" name="Picture 16">
            <a:extLst>
              <a:ext uri="{FF2B5EF4-FFF2-40B4-BE49-F238E27FC236}">
                <a16:creationId xmlns:a16="http://schemas.microsoft.com/office/drawing/2014/main" id="{B495E70D-13B8-16A4-5389-98E26F7DA28C}"/>
              </a:ext>
            </a:extLst>
          </p:cNvPr>
          <p:cNvPicPr>
            <a:picLocks noChangeAspect="1"/>
          </p:cNvPicPr>
          <p:nvPr/>
        </p:nvPicPr>
        <p:blipFill rotWithShape="1">
          <a:blip r:embed="rId5">
            <a:extLst>
              <a:ext uri="{28A0092B-C50C-407E-A947-70E740481C1C}">
                <a14:useLocalDpi xmlns:a14="http://schemas.microsoft.com/office/drawing/2010/main" val="0"/>
              </a:ext>
            </a:extLst>
          </a:blip>
          <a:srcRect t="18065"/>
          <a:stretch/>
        </p:blipFill>
        <p:spPr>
          <a:xfrm>
            <a:off x="6469884" y="3732393"/>
            <a:ext cx="5722116" cy="3125607"/>
          </a:xfrm>
          <a:prstGeom prst="rect">
            <a:avLst/>
          </a:prstGeom>
        </p:spPr>
      </p:pic>
    </p:spTree>
    <p:extLst>
      <p:ext uri="{BB962C8B-B14F-4D97-AF65-F5344CB8AC3E}">
        <p14:creationId xmlns:p14="http://schemas.microsoft.com/office/powerpoint/2010/main" val="681747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3284-7B3A-254D-F6E9-B092247F0C54}"/>
              </a:ext>
            </a:extLst>
          </p:cNvPr>
          <p:cNvSpPr>
            <a:spLocks noGrp="1"/>
          </p:cNvSpPr>
          <p:nvPr>
            <p:ph type="title"/>
          </p:nvPr>
        </p:nvSpPr>
        <p:spPr>
          <a:xfrm>
            <a:off x="838200" y="365126"/>
            <a:ext cx="10515600" cy="577410"/>
          </a:xfrm>
        </p:spPr>
        <p:txBody>
          <a:bodyPr>
            <a:normAutofit fontScale="90000"/>
          </a:bodyPr>
          <a:lstStyle/>
          <a:p>
            <a:r>
              <a:rPr lang="en-US" dirty="0"/>
              <a:t>Ramjet Engines:</a:t>
            </a:r>
            <a:endParaRPr lang="en-IN" dirty="0"/>
          </a:p>
        </p:txBody>
      </p:sp>
      <p:sp>
        <p:nvSpPr>
          <p:cNvPr id="3" name="Content Placeholder 2">
            <a:extLst>
              <a:ext uri="{FF2B5EF4-FFF2-40B4-BE49-F238E27FC236}">
                <a16:creationId xmlns:a16="http://schemas.microsoft.com/office/drawing/2014/main" id="{51A03815-4307-01C3-043A-899CEDF4B678}"/>
              </a:ext>
            </a:extLst>
          </p:cNvPr>
          <p:cNvSpPr>
            <a:spLocks noGrp="1"/>
          </p:cNvSpPr>
          <p:nvPr>
            <p:ph idx="1"/>
          </p:nvPr>
        </p:nvSpPr>
        <p:spPr>
          <a:xfrm>
            <a:off x="838200" y="942536"/>
            <a:ext cx="10515600" cy="5234427"/>
          </a:xfrm>
        </p:spPr>
        <p:txBody>
          <a:bodyPr/>
          <a:lstStyle/>
          <a:p>
            <a:r>
              <a:rPr lang="en-US" dirty="0"/>
              <a:t>More like a rocket with a difference that they produce thrust once they have fast airflow to start working.</a:t>
            </a:r>
          </a:p>
          <a:p>
            <a:r>
              <a:rPr lang="en-US" dirty="0"/>
              <a:t>It doesn’t have blades like a turbine(very few moving parts).</a:t>
            </a:r>
          </a:p>
          <a:p>
            <a:r>
              <a:rPr lang="en-US" dirty="0"/>
              <a:t>It relays on its shape to slow down the supersonic air  at the intake to a subsonic speed. </a:t>
            </a:r>
            <a:endParaRPr lang="en-IN" dirty="0"/>
          </a:p>
        </p:txBody>
      </p:sp>
      <p:pic>
        <p:nvPicPr>
          <p:cNvPr id="5" name="Picture 4">
            <a:extLst>
              <a:ext uri="{FF2B5EF4-FFF2-40B4-BE49-F238E27FC236}">
                <a16:creationId xmlns:a16="http://schemas.microsoft.com/office/drawing/2014/main" id="{4AF4D313-822B-0B6B-115D-E622FF9BCFEF}"/>
              </a:ext>
            </a:extLst>
          </p:cNvPr>
          <p:cNvPicPr>
            <a:picLocks noChangeAspect="1"/>
          </p:cNvPicPr>
          <p:nvPr/>
        </p:nvPicPr>
        <p:blipFill rotWithShape="1">
          <a:blip r:embed="rId2">
            <a:extLst>
              <a:ext uri="{28A0092B-C50C-407E-A947-70E740481C1C}">
                <a14:useLocalDpi xmlns:a14="http://schemas.microsoft.com/office/drawing/2010/main" val="0"/>
              </a:ext>
            </a:extLst>
          </a:blip>
          <a:srcRect l="8204" r="6667"/>
          <a:stretch/>
        </p:blipFill>
        <p:spPr>
          <a:xfrm>
            <a:off x="53021" y="3725801"/>
            <a:ext cx="4670474" cy="3086100"/>
          </a:xfrm>
          <a:prstGeom prst="rect">
            <a:avLst/>
          </a:prstGeom>
        </p:spPr>
      </p:pic>
      <p:pic>
        <p:nvPicPr>
          <p:cNvPr id="9" name="Picture 8">
            <a:extLst>
              <a:ext uri="{FF2B5EF4-FFF2-40B4-BE49-F238E27FC236}">
                <a16:creationId xmlns:a16="http://schemas.microsoft.com/office/drawing/2014/main" id="{AF4D673D-5FDE-89FC-F91F-18E1596BE559}"/>
              </a:ext>
            </a:extLst>
          </p:cNvPr>
          <p:cNvPicPr>
            <a:picLocks noChangeAspect="1"/>
          </p:cNvPicPr>
          <p:nvPr/>
        </p:nvPicPr>
        <p:blipFill rotWithShape="1">
          <a:blip r:embed="rId3"/>
          <a:srcRect t="14010" b="14844"/>
          <a:stretch/>
        </p:blipFill>
        <p:spPr>
          <a:xfrm>
            <a:off x="4378696" y="3725802"/>
            <a:ext cx="7715251" cy="3086100"/>
          </a:xfrm>
          <a:prstGeom prst="rect">
            <a:avLst/>
          </a:prstGeom>
        </p:spPr>
      </p:pic>
    </p:spTree>
    <p:extLst>
      <p:ext uri="{BB962C8B-B14F-4D97-AF65-F5344CB8AC3E}">
        <p14:creationId xmlns:p14="http://schemas.microsoft.com/office/powerpoint/2010/main" val="189841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4C18-7F90-CF04-DAF6-F6E2D78B6E3F}"/>
              </a:ext>
            </a:extLst>
          </p:cNvPr>
          <p:cNvSpPr>
            <a:spLocks noGrp="1"/>
          </p:cNvSpPr>
          <p:nvPr>
            <p:ph type="title"/>
          </p:nvPr>
        </p:nvSpPr>
        <p:spPr>
          <a:xfrm>
            <a:off x="838200" y="365125"/>
            <a:ext cx="10515600" cy="629957"/>
          </a:xfrm>
        </p:spPr>
        <p:txBody>
          <a:bodyPr>
            <a:normAutofit fontScale="90000"/>
          </a:bodyPr>
          <a:lstStyle/>
          <a:p>
            <a:r>
              <a:rPr lang="en-US" dirty="0"/>
              <a:t>How Ramjet engines works?</a:t>
            </a:r>
            <a:endParaRPr lang="en-IN" dirty="0"/>
          </a:p>
        </p:txBody>
      </p:sp>
      <p:pic>
        <p:nvPicPr>
          <p:cNvPr id="5" name="Content Placeholder 4">
            <a:extLst>
              <a:ext uri="{FF2B5EF4-FFF2-40B4-BE49-F238E27FC236}">
                <a16:creationId xmlns:a16="http://schemas.microsoft.com/office/drawing/2014/main" id="{00FA72D1-3903-5504-C1C5-B12D03ABAF0D}"/>
              </a:ext>
            </a:extLst>
          </p:cNvPr>
          <p:cNvPicPr>
            <a:picLocks noGrp="1" noChangeAspect="1"/>
          </p:cNvPicPr>
          <p:nvPr>
            <p:ph idx="1"/>
          </p:nvPr>
        </p:nvPicPr>
        <p:blipFill rotWithShape="1">
          <a:blip r:embed="rId2"/>
          <a:srcRect l="24171" t="4152" r="17174" b="1903"/>
          <a:stretch/>
        </p:blipFill>
        <p:spPr>
          <a:xfrm>
            <a:off x="306305" y="995082"/>
            <a:ext cx="4090883" cy="3683829"/>
          </a:xfrm>
        </p:spPr>
      </p:pic>
      <p:sp>
        <p:nvSpPr>
          <p:cNvPr id="6" name="TextBox 5">
            <a:extLst>
              <a:ext uri="{FF2B5EF4-FFF2-40B4-BE49-F238E27FC236}">
                <a16:creationId xmlns:a16="http://schemas.microsoft.com/office/drawing/2014/main" id="{1147F5E3-E55F-6484-C3F5-815D0B1763EF}"/>
              </a:ext>
            </a:extLst>
          </p:cNvPr>
          <p:cNvSpPr txBox="1"/>
          <p:nvPr/>
        </p:nvSpPr>
        <p:spPr>
          <a:xfrm>
            <a:off x="4760259" y="891225"/>
            <a:ext cx="7221070" cy="830997"/>
          </a:xfrm>
          <a:prstGeom prst="rect">
            <a:avLst/>
          </a:prstGeom>
          <a:noFill/>
        </p:spPr>
        <p:txBody>
          <a:bodyPr wrap="square" rtlCol="0">
            <a:spAutoFit/>
          </a:bodyPr>
          <a:lstStyle/>
          <a:p>
            <a:r>
              <a:rPr lang="en-US" sz="2400" b="0" i="0" dirty="0">
                <a:effectLst/>
                <a:latin typeface="Söhne"/>
              </a:rPr>
              <a:t>Blue cones are Mach cones. Infinite of these cones results in the figure below. This is called Ram effect.</a:t>
            </a:r>
            <a:endParaRPr lang="en-IN" sz="2400" dirty="0"/>
          </a:p>
        </p:txBody>
      </p:sp>
      <p:pic>
        <p:nvPicPr>
          <p:cNvPr id="8" name="Picture 7">
            <a:extLst>
              <a:ext uri="{FF2B5EF4-FFF2-40B4-BE49-F238E27FC236}">
                <a16:creationId xmlns:a16="http://schemas.microsoft.com/office/drawing/2014/main" id="{A0929BEA-422E-BCE2-4703-5C012CA74B5E}"/>
              </a:ext>
            </a:extLst>
          </p:cNvPr>
          <p:cNvPicPr>
            <a:picLocks noChangeAspect="1"/>
          </p:cNvPicPr>
          <p:nvPr/>
        </p:nvPicPr>
        <p:blipFill rotWithShape="1">
          <a:blip r:embed="rId3"/>
          <a:srcRect l="9706" t="23683" r="38235" b="34699"/>
          <a:stretch/>
        </p:blipFill>
        <p:spPr>
          <a:xfrm>
            <a:off x="6653318" y="1722222"/>
            <a:ext cx="4625788" cy="2036873"/>
          </a:xfrm>
          <a:prstGeom prst="rect">
            <a:avLst/>
          </a:prstGeom>
        </p:spPr>
      </p:pic>
      <p:sp>
        <p:nvSpPr>
          <p:cNvPr id="9" name="TextBox 8">
            <a:extLst>
              <a:ext uri="{FF2B5EF4-FFF2-40B4-BE49-F238E27FC236}">
                <a16:creationId xmlns:a16="http://schemas.microsoft.com/office/drawing/2014/main" id="{CFF745CB-137A-E8A6-0071-6CF3D6EAA608}"/>
              </a:ext>
            </a:extLst>
          </p:cNvPr>
          <p:cNvSpPr txBox="1"/>
          <p:nvPr/>
        </p:nvSpPr>
        <p:spPr>
          <a:xfrm>
            <a:off x="306306" y="4773706"/>
            <a:ext cx="6347012" cy="1754326"/>
          </a:xfrm>
          <a:prstGeom prst="rect">
            <a:avLst/>
          </a:prstGeom>
          <a:noFill/>
        </p:spPr>
        <p:txBody>
          <a:bodyPr wrap="square" rtlCol="0">
            <a:spAutoFit/>
          </a:bodyPr>
          <a:lstStyle/>
          <a:p>
            <a:pPr algn="ctr"/>
            <a:r>
              <a:rPr lang="en-US" dirty="0"/>
              <a:t>This high pressure and high temperature air can create effective combustion in combustion chamber. Hydrogen is commonly used as fuel in ramjets. Combustion chamber increases speed of air further.</a:t>
            </a:r>
          </a:p>
          <a:p>
            <a:pPr algn="ctr"/>
            <a:r>
              <a:rPr lang="en-US" dirty="0"/>
              <a:t>To make this arrangement more effective a converging-diverging nozzle is added at last.</a:t>
            </a:r>
            <a:endParaRPr lang="en-IN" dirty="0"/>
          </a:p>
        </p:txBody>
      </p:sp>
      <p:pic>
        <p:nvPicPr>
          <p:cNvPr id="11" name="Picture 10">
            <a:extLst>
              <a:ext uri="{FF2B5EF4-FFF2-40B4-BE49-F238E27FC236}">
                <a16:creationId xmlns:a16="http://schemas.microsoft.com/office/drawing/2014/main" id="{5FBF52E4-2EDB-E024-27C6-F5E3D750BB1D}"/>
              </a:ext>
            </a:extLst>
          </p:cNvPr>
          <p:cNvPicPr>
            <a:picLocks noChangeAspect="1"/>
          </p:cNvPicPr>
          <p:nvPr/>
        </p:nvPicPr>
        <p:blipFill rotWithShape="1">
          <a:blip r:embed="rId4"/>
          <a:srcRect l="23603" t="23682" r="38456" b="34699"/>
          <a:stretch/>
        </p:blipFill>
        <p:spPr>
          <a:xfrm>
            <a:off x="6653318" y="3859126"/>
            <a:ext cx="4625789" cy="2852833"/>
          </a:xfrm>
          <a:prstGeom prst="rect">
            <a:avLst/>
          </a:prstGeom>
        </p:spPr>
      </p:pic>
    </p:spTree>
    <p:extLst>
      <p:ext uri="{BB962C8B-B14F-4D97-AF65-F5344CB8AC3E}">
        <p14:creationId xmlns:p14="http://schemas.microsoft.com/office/powerpoint/2010/main" val="187733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5E6D-AEA1-C0AC-8078-57586B5AF4D0}"/>
              </a:ext>
            </a:extLst>
          </p:cNvPr>
          <p:cNvSpPr>
            <a:spLocks noGrp="1"/>
          </p:cNvSpPr>
          <p:nvPr>
            <p:ph type="title"/>
          </p:nvPr>
        </p:nvSpPr>
        <p:spPr>
          <a:xfrm>
            <a:off x="259977" y="190315"/>
            <a:ext cx="10515600" cy="603063"/>
          </a:xfrm>
        </p:spPr>
        <p:txBody>
          <a:bodyPr>
            <a:normAutofit fontScale="90000"/>
          </a:bodyPr>
          <a:lstStyle/>
          <a:p>
            <a:r>
              <a:rPr lang="en-US" u="sng" dirty="0">
                <a:solidFill>
                  <a:srgbClr val="FF0000"/>
                </a:solidFill>
              </a:rPr>
              <a:t>Ion Thrusters:</a:t>
            </a:r>
            <a:endParaRPr lang="en-IN" u="sng" dirty="0">
              <a:solidFill>
                <a:srgbClr val="FF0000"/>
              </a:solidFill>
            </a:endParaRPr>
          </a:p>
        </p:txBody>
      </p:sp>
      <p:sp>
        <p:nvSpPr>
          <p:cNvPr id="3" name="Content Placeholder 2">
            <a:extLst>
              <a:ext uri="{FF2B5EF4-FFF2-40B4-BE49-F238E27FC236}">
                <a16:creationId xmlns:a16="http://schemas.microsoft.com/office/drawing/2014/main" id="{51D43388-BEAF-C28F-A1E3-351E8F64812C}"/>
              </a:ext>
            </a:extLst>
          </p:cNvPr>
          <p:cNvSpPr>
            <a:spLocks noGrp="1"/>
          </p:cNvSpPr>
          <p:nvPr>
            <p:ph idx="1"/>
          </p:nvPr>
        </p:nvSpPr>
        <p:spPr>
          <a:xfrm>
            <a:off x="838200" y="793378"/>
            <a:ext cx="10515600" cy="820270"/>
          </a:xfrm>
        </p:spPr>
        <p:txBody>
          <a:bodyPr>
            <a:normAutofit lnSpcReduction="10000"/>
          </a:bodyPr>
          <a:lstStyle/>
          <a:p>
            <a:pPr marL="0" indent="0">
              <a:buNone/>
            </a:pPr>
            <a:r>
              <a:rPr lang="en-US" dirty="0"/>
              <a:t>There is still far way to go in ion thrusters but this technology is not new to mankind. This is being used for about 50 years now.</a:t>
            </a:r>
            <a:endParaRPr lang="en-IN" dirty="0"/>
          </a:p>
        </p:txBody>
      </p:sp>
      <p:sp>
        <p:nvSpPr>
          <p:cNvPr id="4" name="TextBox 3">
            <a:extLst>
              <a:ext uri="{FF2B5EF4-FFF2-40B4-BE49-F238E27FC236}">
                <a16:creationId xmlns:a16="http://schemas.microsoft.com/office/drawing/2014/main" id="{C9E12D14-F703-FC4C-7FB4-06408DD2B9F3}"/>
              </a:ext>
            </a:extLst>
          </p:cNvPr>
          <p:cNvSpPr txBox="1"/>
          <p:nvPr/>
        </p:nvSpPr>
        <p:spPr>
          <a:xfrm>
            <a:off x="533400" y="1409889"/>
            <a:ext cx="1082040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rPr>
              <a:t>How ions can generate thrust?</a:t>
            </a:r>
            <a:endParaRPr lang="en-IN" sz="2800" b="1" u="sng"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F37E63EF-62C9-82D6-ECE7-30327C43FA55}"/>
              </a:ext>
            </a:extLst>
          </p:cNvPr>
          <p:cNvSpPr txBox="1"/>
          <p:nvPr/>
        </p:nvSpPr>
        <p:spPr>
          <a:xfrm>
            <a:off x="941294" y="1933109"/>
            <a:ext cx="10515600" cy="830997"/>
          </a:xfrm>
          <a:prstGeom prst="rect">
            <a:avLst/>
          </a:prstGeom>
          <a:noFill/>
        </p:spPr>
        <p:txBody>
          <a:bodyPr wrap="square" rtlCol="0">
            <a:spAutoFit/>
          </a:bodyPr>
          <a:lstStyle/>
          <a:p>
            <a:r>
              <a:rPr lang="en-US" sz="2400" dirty="0"/>
              <a:t>The gas that is used to generate ion should be of higher mass and inert in nature because it can be stored for high time period.</a:t>
            </a:r>
            <a:endParaRPr lang="en-IN" sz="2400" dirty="0"/>
          </a:p>
        </p:txBody>
      </p:sp>
      <p:pic>
        <p:nvPicPr>
          <p:cNvPr id="7" name="Picture 6">
            <a:extLst>
              <a:ext uri="{FF2B5EF4-FFF2-40B4-BE49-F238E27FC236}">
                <a16:creationId xmlns:a16="http://schemas.microsoft.com/office/drawing/2014/main" id="{A6C85238-8A76-72A9-7781-C12CE522B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77" y="2783542"/>
            <a:ext cx="5707641" cy="3943029"/>
          </a:xfrm>
          <a:prstGeom prst="rect">
            <a:avLst/>
          </a:prstGeom>
        </p:spPr>
      </p:pic>
      <p:sp>
        <p:nvSpPr>
          <p:cNvPr id="8" name="TextBox 7">
            <a:extLst>
              <a:ext uri="{FF2B5EF4-FFF2-40B4-BE49-F238E27FC236}">
                <a16:creationId xmlns:a16="http://schemas.microsoft.com/office/drawing/2014/main" id="{0D184789-8224-35DC-5CF4-BF6B52D49922}"/>
              </a:ext>
            </a:extLst>
          </p:cNvPr>
          <p:cNvSpPr txBox="1"/>
          <p:nvPr/>
        </p:nvSpPr>
        <p:spPr>
          <a:xfrm>
            <a:off x="6096000" y="2783542"/>
            <a:ext cx="5836023" cy="3139321"/>
          </a:xfrm>
          <a:prstGeom prst="rect">
            <a:avLst/>
          </a:prstGeom>
          <a:noFill/>
        </p:spPr>
        <p:txBody>
          <a:bodyPr wrap="square" rtlCol="0">
            <a:spAutoFit/>
          </a:bodyPr>
          <a:lstStyle/>
          <a:p>
            <a:r>
              <a:rPr lang="en-US" dirty="0"/>
              <a:t>Now the energetic e hits the Xenon molecule and gets converted to Xe+ ion. So, apparently now Xe+ ion are moving outwards.</a:t>
            </a:r>
          </a:p>
          <a:p>
            <a:r>
              <a:rPr lang="en-US" dirty="0"/>
              <a:t>Now that we have created Xe+ ions which are moving out but since electrons are also present in the chamber which can result in Xe+ ion to again convert to Xe molecule. To prevent this, the big chamber contains magnetic rings which separated e- and Xe molecule in separate direction.</a:t>
            </a:r>
          </a:p>
          <a:p>
            <a:r>
              <a:rPr lang="en-US" dirty="0"/>
              <a:t>When Xe+ ion if thrown out of the chamber, it is clear possibility that Xe+ ion will get attracted to the outer plate, So to </a:t>
            </a:r>
            <a:r>
              <a:rPr lang="en-US"/>
              <a:t>prevent this</a:t>
            </a:r>
            <a:endParaRPr lang="en-US" dirty="0"/>
          </a:p>
        </p:txBody>
      </p:sp>
    </p:spTree>
    <p:extLst>
      <p:ext uri="{BB962C8B-B14F-4D97-AF65-F5344CB8AC3E}">
        <p14:creationId xmlns:p14="http://schemas.microsoft.com/office/powerpoint/2010/main" val="333099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D6533-4DD7-781A-9937-E2AEEE685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8207"/>
            <a:ext cx="12192000" cy="5361586"/>
          </a:xfrm>
          <a:prstGeom prst="rect">
            <a:avLst/>
          </a:prstGeom>
        </p:spPr>
      </p:pic>
    </p:spTree>
    <p:extLst>
      <p:ext uri="{BB962C8B-B14F-4D97-AF65-F5344CB8AC3E}">
        <p14:creationId xmlns:p14="http://schemas.microsoft.com/office/powerpoint/2010/main" val="224630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6AB2-F22E-25A3-AAA1-26BBD52962BA}"/>
              </a:ext>
            </a:extLst>
          </p:cNvPr>
          <p:cNvSpPr>
            <a:spLocks noGrp="1"/>
          </p:cNvSpPr>
          <p:nvPr>
            <p:ph type="ctrTitle"/>
          </p:nvPr>
        </p:nvSpPr>
        <p:spPr>
          <a:xfrm>
            <a:off x="1524000" y="327783"/>
            <a:ext cx="9144000" cy="861182"/>
          </a:xfrm>
        </p:spPr>
        <p:txBody>
          <a:bodyPr anchor="ctr">
            <a:normAutofit fontScale="90000"/>
          </a:bodyPr>
          <a:lstStyle/>
          <a:p>
            <a:r>
              <a:rPr lang="en-US" b="1" u="sng" dirty="0">
                <a:solidFill>
                  <a:schemeClr val="tx1">
                    <a:lumMod val="95000"/>
                    <a:lumOff val="5000"/>
                  </a:schemeClr>
                </a:solidFill>
              </a:rPr>
              <a:t>Jet Engines</a:t>
            </a:r>
            <a:endParaRPr lang="en-IN" b="1" u="sng" dirty="0">
              <a:solidFill>
                <a:schemeClr val="tx1">
                  <a:lumMod val="95000"/>
                  <a:lumOff val="5000"/>
                </a:schemeClr>
              </a:solidFill>
            </a:endParaRPr>
          </a:p>
        </p:txBody>
      </p:sp>
      <p:sp>
        <p:nvSpPr>
          <p:cNvPr id="3" name="Subtitle 2">
            <a:extLst>
              <a:ext uri="{FF2B5EF4-FFF2-40B4-BE49-F238E27FC236}">
                <a16:creationId xmlns:a16="http://schemas.microsoft.com/office/drawing/2014/main" id="{2F3DA168-3F18-23FD-94FB-CD841E9FFBAF}"/>
              </a:ext>
            </a:extLst>
          </p:cNvPr>
          <p:cNvSpPr>
            <a:spLocks noGrp="1"/>
          </p:cNvSpPr>
          <p:nvPr>
            <p:ph type="subTitle" idx="1"/>
          </p:nvPr>
        </p:nvSpPr>
        <p:spPr>
          <a:xfrm>
            <a:off x="1355187" y="1534087"/>
            <a:ext cx="9144000" cy="1655762"/>
          </a:xfrm>
        </p:spPr>
        <p:txBody>
          <a:bodyPr>
            <a:noAutofit/>
          </a:bodyPr>
          <a:lstStyle/>
          <a:p>
            <a:r>
              <a:rPr lang="en-US" sz="2000" b="0" i="0" dirty="0">
                <a:solidFill>
                  <a:schemeClr val="tx1">
                    <a:lumMod val="95000"/>
                    <a:lumOff val="5000"/>
                  </a:schemeClr>
                </a:solidFill>
                <a:effectLst/>
                <a:latin typeface="Söhne"/>
              </a:rPr>
              <a:t>Jet engines are a class of propulsion engines that utilize Newton's third law of motion to generate forward thrust. This is accomplished by exhausting high-temperature, high-pressure gases to create propulsion. Jet engines can be classified into different types such as turbojet engines, </a:t>
            </a:r>
            <a:r>
              <a:rPr lang="en-US" sz="2000" dirty="0">
                <a:solidFill>
                  <a:schemeClr val="tx1">
                    <a:lumMod val="95000"/>
                    <a:lumOff val="5000"/>
                  </a:schemeClr>
                </a:solidFill>
                <a:latin typeface="Söhne"/>
              </a:rPr>
              <a:t>turbofan </a:t>
            </a:r>
            <a:r>
              <a:rPr lang="en-US" sz="2000" b="0" i="0" dirty="0">
                <a:solidFill>
                  <a:schemeClr val="tx1">
                    <a:lumMod val="95000"/>
                    <a:lumOff val="5000"/>
                  </a:schemeClr>
                </a:solidFill>
                <a:effectLst/>
                <a:latin typeface="Söhne"/>
              </a:rPr>
              <a:t>engines, ramjet engines, ion propulsion, etc. each with its own unique design and application. Jet engines are considered to be a critical technology that has significantly impacted modern aviation and transportation by enabling faster and more efficient air travel.</a:t>
            </a:r>
            <a:endParaRPr lang="en-IN"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BCBB43FE-95D7-E2A8-F1DB-3150EA989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88" y="3691277"/>
            <a:ext cx="5437898" cy="3079210"/>
          </a:xfrm>
          <a:prstGeom prst="rect">
            <a:avLst/>
          </a:prstGeom>
        </p:spPr>
      </p:pic>
      <p:pic>
        <p:nvPicPr>
          <p:cNvPr id="7" name="Picture 6">
            <a:extLst>
              <a:ext uri="{FF2B5EF4-FFF2-40B4-BE49-F238E27FC236}">
                <a16:creationId xmlns:a16="http://schemas.microsoft.com/office/drawing/2014/main" id="{9EB6D2DD-021C-131A-BF9C-BDD2CC174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361" y="3691277"/>
            <a:ext cx="5474151" cy="3079210"/>
          </a:xfrm>
          <a:prstGeom prst="rect">
            <a:avLst/>
          </a:prstGeom>
        </p:spPr>
      </p:pic>
    </p:spTree>
    <p:extLst>
      <p:ext uri="{BB962C8B-B14F-4D97-AF65-F5344CB8AC3E}">
        <p14:creationId xmlns:p14="http://schemas.microsoft.com/office/powerpoint/2010/main" val="173291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F8D6-2A7F-4DA6-0D52-B7A6C9266BA9}"/>
              </a:ext>
            </a:extLst>
          </p:cNvPr>
          <p:cNvSpPr>
            <a:spLocks noGrp="1"/>
          </p:cNvSpPr>
          <p:nvPr>
            <p:ph type="title"/>
          </p:nvPr>
        </p:nvSpPr>
        <p:spPr>
          <a:xfrm>
            <a:off x="838200" y="140678"/>
            <a:ext cx="10515600" cy="621543"/>
          </a:xfrm>
        </p:spPr>
        <p:txBody>
          <a:bodyPr>
            <a:normAutofit fontScale="90000"/>
          </a:bodyPr>
          <a:lstStyle/>
          <a:p>
            <a:r>
              <a:rPr lang="en-US" dirty="0"/>
              <a:t>1.Piston Engines</a:t>
            </a:r>
            <a:endParaRPr lang="en-IN" dirty="0"/>
          </a:p>
        </p:txBody>
      </p:sp>
      <p:pic>
        <p:nvPicPr>
          <p:cNvPr id="5" name="Content Placeholder 4">
            <a:extLst>
              <a:ext uri="{FF2B5EF4-FFF2-40B4-BE49-F238E27FC236}">
                <a16:creationId xmlns:a16="http://schemas.microsoft.com/office/drawing/2014/main" id="{1E9AE88F-34DD-252C-AA5C-2C2C9FD79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146904"/>
            <a:ext cx="4393907" cy="2434957"/>
          </a:xfrm>
        </p:spPr>
      </p:pic>
      <p:sp>
        <p:nvSpPr>
          <p:cNvPr id="6" name="TextBox 5">
            <a:extLst>
              <a:ext uri="{FF2B5EF4-FFF2-40B4-BE49-F238E27FC236}">
                <a16:creationId xmlns:a16="http://schemas.microsoft.com/office/drawing/2014/main" id="{43B3CED8-99D5-AFA1-1B96-F421F7D1145B}"/>
              </a:ext>
            </a:extLst>
          </p:cNvPr>
          <p:cNvSpPr txBox="1"/>
          <p:nvPr/>
        </p:nvSpPr>
        <p:spPr>
          <a:xfrm>
            <a:off x="1019321" y="556879"/>
            <a:ext cx="10425332" cy="3600986"/>
          </a:xfrm>
          <a:prstGeom prst="rect">
            <a:avLst/>
          </a:prstGeom>
          <a:noFill/>
        </p:spPr>
        <p:txBody>
          <a:bodyPr wrap="square" rtlCol="0">
            <a:spAutoFit/>
          </a:bodyPr>
          <a:lstStyle/>
          <a:p>
            <a:pPr algn="l"/>
            <a:r>
              <a:rPr lang="en-US" sz="1900" b="0" i="0" dirty="0">
                <a:solidFill>
                  <a:schemeClr val="tx1">
                    <a:lumMod val="95000"/>
                    <a:lumOff val="5000"/>
                  </a:schemeClr>
                </a:solidFill>
                <a:effectLst/>
                <a:latin typeface="Söhne"/>
              </a:rPr>
              <a:t>Piston engines operate through a series of four processes: intake, compression, combustion, and exhaust. During the intake stroke, a mixture of air and fuel is drawn into the cylinder. In the compression stroke, the mixture is compressed by the rising piston. In the combustion stroke, the compressed mixture is ignited, causing an explosion that drives the piston down. Finally, in the exhaust stroke, the spent gases are expelled from the cylinder.</a:t>
            </a:r>
          </a:p>
          <a:p>
            <a:pPr algn="l"/>
            <a:r>
              <a:rPr lang="en-US" sz="1900" b="0" i="0" dirty="0">
                <a:solidFill>
                  <a:schemeClr val="tx1">
                    <a:lumMod val="95000"/>
                    <a:lumOff val="5000"/>
                  </a:schemeClr>
                </a:solidFill>
                <a:effectLst/>
                <a:latin typeface="Söhne"/>
              </a:rPr>
              <a:t>Piston engines can be categorized into four types based on the arrangement of the cylinders: inline, opposed, and V-type, and radial engines. In an inline engine, the cylinders are arranged in a single row. In an opposed engine, the cylinders are arranged in two rows on opposite sides of the crankshaft. In a V-type engine, the cylinders are arranged in two rows at an angle to each other, resembling a "V" shape. In a radial engine, the cylinders are arranged in a circle around the crankshaft.</a:t>
            </a:r>
          </a:p>
          <a:p>
            <a:pPr algn="l"/>
            <a:r>
              <a:rPr lang="en-US" sz="1900" b="0" i="0" dirty="0">
                <a:solidFill>
                  <a:schemeClr val="tx1">
                    <a:lumMod val="95000"/>
                    <a:lumOff val="5000"/>
                  </a:schemeClr>
                </a:solidFill>
                <a:effectLst/>
                <a:latin typeface="Söhne"/>
              </a:rPr>
              <a:t>The arrangement of the cylinders can have an impact on the engine's performance, efficiency, and size, making it an important consideration in engine design.</a:t>
            </a:r>
          </a:p>
        </p:txBody>
      </p:sp>
      <p:pic>
        <p:nvPicPr>
          <p:cNvPr id="8" name="Picture 7">
            <a:extLst>
              <a:ext uri="{FF2B5EF4-FFF2-40B4-BE49-F238E27FC236}">
                <a16:creationId xmlns:a16="http://schemas.microsoft.com/office/drawing/2014/main" id="{570A8821-23B4-88D5-B54F-E7983709E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3972365"/>
            <a:ext cx="5130018" cy="2885635"/>
          </a:xfrm>
          <a:prstGeom prst="rect">
            <a:avLst/>
          </a:prstGeom>
        </p:spPr>
      </p:pic>
    </p:spTree>
    <p:extLst>
      <p:ext uri="{BB962C8B-B14F-4D97-AF65-F5344CB8AC3E}">
        <p14:creationId xmlns:p14="http://schemas.microsoft.com/office/powerpoint/2010/main" val="222356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DB66-F6CD-C1E8-BEBA-4EC996BB3507}"/>
              </a:ext>
            </a:extLst>
          </p:cNvPr>
          <p:cNvSpPr>
            <a:spLocks noGrp="1"/>
          </p:cNvSpPr>
          <p:nvPr>
            <p:ph type="title"/>
          </p:nvPr>
        </p:nvSpPr>
        <p:spPr>
          <a:xfrm>
            <a:off x="838200" y="98474"/>
            <a:ext cx="10515600" cy="731520"/>
          </a:xfrm>
        </p:spPr>
        <p:txBody>
          <a:bodyPr/>
          <a:lstStyle/>
          <a:p>
            <a:pPr algn="ctr"/>
            <a:r>
              <a:rPr lang="en-US" u="sng" dirty="0"/>
              <a:t>Radial and V-Type Pistons:</a:t>
            </a:r>
            <a:endParaRPr lang="en-IN" u="sng" dirty="0"/>
          </a:p>
        </p:txBody>
      </p:sp>
      <p:pic>
        <p:nvPicPr>
          <p:cNvPr id="5" name="Content Placeholder 4">
            <a:extLst>
              <a:ext uri="{FF2B5EF4-FFF2-40B4-BE49-F238E27FC236}">
                <a16:creationId xmlns:a16="http://schemas.microsoft.com/office/drawing/2014/main" id="{A03B035E-8060-99B6-1407-89E308C72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07" y="829994"/>
            <a:ext cx="5632929" cy="3168523"/>
          </a:xfrm>
        </p:spPr>
      </p:pic>
      <p:cxnSp>
        <p:nvCxnSpPr>
          <p:cNvPr id="7" name="Straight Connector 6">
            <a:extLst>
              <a:ext uri="{FF2B5EF4-FFF2-40B4-BE49-F238E27FC236}">
                <a16:creationId xmlns:a16="http://schemas.microsoft.com/office/drawing/2014/main" id="{B27762E0-798A-D7F3-B889-212993C03D5D}"/>
              </a:ext>
            </a:extLst>
          </p:cNvPr>
          <p:cNvCxnSpPr>
            <a:cxnSpLocks/>
            <a:stCxn id="2" idx="2"/>
          </p:cNvCxnSpPr>
          <p:nvPr/>
        </p:nvCxnSpPr>
        <p:spPr>
          <a:xfrm>
            <a:off x="6096000" y="829994"/>
            <a:ext cx="0" cy="582402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6B7BEB6-3EB5-848A-48FB-71A5DB616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341" y="829993"/>
            <a:ext cx="5069637" cy="3168523"/>
          </a:xfrm>
          <a:prstGeom prst="rect">
            <a:avLst/>
          </a:prstGeom>
        </p:spPr>
      </p:pic>
      <p:sp>
        <p:nvSpPr>
          <p:cNvPr id="11" name="TextBox 10">
            <a:extLst>
              <a:ext uri="{FF2B5EF4-FFF2-40B4-BE49-F238E27FC236}">
                <a16:creationId xmlns:a16="http://schemas.microsoft.com/office/drawing/2014/main" id="{A143EDD9-8DF1-1F42-53CA-E2A4C2AC22E4}"/>
              </a:ext>
            </a:extLst>
          </p:cNvPr>
          <p:cNvSpPr txBox="1"/>
          <p:nvPr/>
        </p:nvSpPr>
        <p:spPr>
          <a:xfrm>
            <a:off x="239153" y="3998516"/>
            <a:ext cx="5856843" cy="2862322"/>
          </a:xfrm>
          <a:prstGeom prst="rect">
            <a:avLst/>
          </a:prstGeom>
          <a:noFill/>
        </p:spPr>
        <p:txBody>
          <a:bodyPr wrap="square" rtlCol="0">
            <a:spAutoFit/>
          </a:bodyPr>
          <a:lstStyle/>
          <a:p>
            <a:pPr algn="ctr"/>
            <a:r>
              <a:rPr lang="en-US" sz="2000" b="0" i="0" dirty="0">
                <a:solidFill>
                  <a:schemeClr val="tx1">
                    <a:lumMod val="95000"/>
                    <a:lumOff val="5000"/>
                  </a:schemeClr>
                </a:solidFill>
                <a:effectLst/>
                <a:latin typeface="Söhne"/>
              </a:rPr>
              <a:t>The radial engine, due to its unique arrangement of cylinders, has the advantage of exposing all cylinders directly to the air flow, which eliminates the need for an additional cooling system. This can simplify the design of the engine and reduce weight and complexity. However, the radial engine also has a greater air drag in comparison to other engine systems due to the large frontal area that is presented to the oncoming air.</a:t>
            </a:r>
            <a:endParaRPr lang="en-IN" sz="2000" dirty="0">
              <a:solidFill>
                <a:schemeClr val="tx1">
                  <a:lumMod val="95000"/>
                  <a:lumOff val="5000"/>
                </a:schemeClr>
              </a:solidFill>
            </a:endParaRPr>
          </a:p>
        </p:txBody>
      </p:sp>
      <p:sp>
        <p:nvSpPr>
          <p:cNvPr id="13" name="TextBox 12">
            <a:extLst>
              <a:ext uri="{FF2B5EF4-FFF2-40B4-BE49-F238E27FC236}">
                <a16:creationId xmlns:a16="http://schemas.microsoft.com/office/drawing/2014/main" id="{1C75913A-1583-CBA2-DEC3-9AD159043DFB}"/>
              </a:ext>
            </a:extLst>
          </p:cNvPr>
          <p:cNvSpPr txBox="1"/>
          <p:nvPr/>
        </p:nvSpPr>
        <p:spPr>
          <a:xfrm>
            <a:off x="6095996" y="3998516"/>
            <a:ext cx="6095997" cy="2862322"/>
          </a:xfrm>
          <a:prstGeom prst="rect">
            <a:avLst/>
          </a:prstGeom>
          <a:noFill/>
        </p:spPr>
        <p:txBody>
          <a:bodyPr wrap="square" rtlCol="0">
            <a:spAutoFit/>
          </a:bodyPr>
          <a:lstStyle/>
          <a:p>
            <a:pPr algn="ctr"/>
            <a:r>
              <a:rPr lang="en-US" b="0" i="0" dirty="0">
                <a:solidFill>
                  <a:schemeClr val="tx1">
                    <a:lumMod val="95000"/>
                    <a:lumOff val="5000"/>
                  </a:schemeClr>
                </a:solidFill>
                <a:effectLst/>
                <a:latin typeface="Söhne"/>
              </a:rPr>
              <a:t>The V-type engine, due to its angled cylinder arrangement, can be slimmer in design and offer better aerodynamics in comparison to some other engine systems. This can result in reduced air drag, which can improve overall efficiency and performance, particularly at higher speeds. However, this design also presents a challenge for cooling the engine as the cylinders are arranged in a compact configuration, which can limit the amount of air that can flow around them for cooling. As a result, V-type engines typically rely on more complex cooling systems to maintain proper operating temperatures.</a:t>
            </a:r>
            <a:endParaRPr lang="en-IN" dirty="0">
              <a:solidFill>
                <a:schemeClr val="tx1">
                  <a:lumMod val="95000"/>
                  <a:lumOff val="5000"/>
                </a:schemeClr>
              </a:solidFill>
            </a:endParaRPr>
          </a:p>
        </p:txBody>
      </p:sp>
    </p:spTree>
    <p:extLst>
      <p:ext uri="{BB962C8B-B14F-4D97-AF65-F5344CB8AC3E}">
        <p14:creationId xmlns:p14="http://schemas.microsoft.com/office/powerpoint/2010/main" val="330766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DA8C-CC46-08F8-6185-5559B10FF3D2}"/>
              </a:ext>
            </a:extLst>
          </p:cNvPr>
          <p:cNvSpPr>
            <a:spLocks noGrp="1"/>
          </p:cNvSpPr>
          <p:nvPr>
            <p:ph type="title"/>
          </p:nvPr>
        </p:nvSpPr>
        <p:spPr>
          <a:xfrm>
            <a:off x="936674" y="216804"/>
            <a:ext cx="10515600" cy="545417"/>
          </a:xfrm>
        </p:spPr>
        <p:txBody>
          <a:bodyPr>
            <a:normAutofit fontScale="90000"/>
          </a:bodyPr>
          <a:lstStyle/>
          <a:p>
            <a:r>
              <a:rPr lang="en-US" dirty="0"/>
              <a:t>2. Turbo jet Engines</a:t>
            </a:r>
            <a:endParaRPr lang="en-IN" dirty="0"/>
          </a:p>
        </p:txBody>
      </p:sp>
      <p:sp>
        <p:nvSpPr>
          <p:cNvPr id="3" name="Content Placeholder 2">
            <a:extLst>
              <a:ext uri="{FF2B5EF4-FFF2-40B4-BE49-F238E27FC236}">
                <a16:creationId xmlns:a16="http://schemas.microsoft.com/office/drawing/2014/main" id="{2F7AE435-4EF6-F0CF-4D6D-CA7559588FB9}"/>
              </a:ext>
            </a:extLst>
          </p:cNvPr>
          <p:cNvSpPr>
            <a:spLocks noGrp="1"/>
          </p:cNvSpPr>
          <p:nvPr>
            <p:ph idx="1"/>
          </p:nvPr>
        </p:nvSpPr>
        <p:spPr>
          <a:xfrm>
            <a:off x="1232096" y="762221"/>
            <a:ext cx="10515600" cy="2557754"/>
          </a:xfrm>
        </p:spPr>
        <p:txBody>
          <a:bodyPr>
            <a:normAutofit/>
          </a:bodyPr>
          <a:lstStyle/>
          <a:p>
            <a:pPr marL="0" indent="0">
              <a:buNone/>
            </a:pPr>
            <a:r>
              <a:rPr lang="en-US" sz="2400" b="0" i="0" dirty="0">
                <a:solidFill>
                  <a:schemeClr val="tx1">
                    <a:lumMod val="95000"/>
                    <a:lumOff val="5000"/>
                  </a:schemeClr>
                </a:solidFill>
                <a:effectLst/>
                <a:latin typeface="Söhne"/>
              </a:rPr>
              <a:t>While piston engines can be used in a variety of applications, including aircraft, they do have some limitations when it comes to achieving high speeds.</a:t>
            </a:r>
          </a:p>
          <a:p>
            <a:pPr marL="0" indent="0">
              <a:buNone/>
            </a:pPr>
            <a:r>
              <a:rPr lang="en-US" sz="2400" b="0" i="0" dirty="0">
                <a:solidFill>
                  <a:schemeClr val="tx1">
                    <a:lumMod val="95000"/>
                    <a:lumOff val="5000"/>
                  </a:schemeClr>
                </a:solidFill>
                <a:effectLst/>
                <a:latin typeface="Söhne"/>
              </a:rPr>
              <a:t>In order to achieve higher speeds, rocket engines can be used. However, rocket engines are not very efficient in terms of fuel consumption and are typically only used in situations where a high amount of thrust is needed, such as in spacecraft.</a:t>
            </a:r>
          </a:p>
          <a:p>
            <a:pPr marL="0" indent="0">
              <a:buNone/>
            </a:pPr>
            <a:r>
              <a:rPr lang="en-US" sz="2400" dirty="0">
                <a:solidFill>
                  <a:schemeClr val="tx1">
                    <a:lumMod val="95000"/>
                    <a:lumOff val="5000"/>
                  </a:schemeClr>
                </a:solidFill>
                <a:latin typeface="Söhne"/>
              </a:rPr>
              <a:t>So, Turbo jet engines were developed to solve this problem.</a:t>
            </a:r>
            <a:endParaRPr lang="en-IN" sz="2400" dirty="0">
              <a:solidFill>
                <a:schemeClr val="tx1">
                  <a:lumMod val="95000"/>
                  <a:lumOff val="5000"/>
                </a:schemeClr>
              </a:solidFill>
            </a:endParaRPr>
          </a:p>
        </p:txBody>
      </p:sp>
      <p:sp>
        <p:nvSpPr>
          <p:cNvPr id="5" name="TextBox 4">
            <a:extLst>
              <a:ext uri="{FF2B5EF4-FFF2-40B4-BE49-F238E27FC236}">
                <a16:creationId xmlns:a16="http://schemas.microsoft.com/office/drawing/2014/main" id="{F7666775-4E82-7A16-B361-D13FC6FC51C2}"/>
              </a:ext>
            </a:extLst>
          </p:cNvPr>
          <p:cNvSpPr txBox="1"/>
          <p:nvPr/>
        </p:nvSpPr>
        <p:spPr>
          <a:xfrm>
            <a:off x="1232096" y="2915741"/>
            <a:ext cx="6125307" cy="3046988"/>
          </a:xfrm>
          <a:prstGeom prst="rect">
            <a:avLst/>
          </a:prstGeom>
          <a:noFill/>
        </p:spPr>
        <p:txBody>
          <a:bodyPr wrap="square" rtlCol="0">
            <a:spAutoFit/>
          </a:bodyPr>
          <a:lstStyle/>
          <a:p>
            <a:r>
              <a:rPr lang="en-US" sz="2400" dirty="0">
                <a:solidFill>
                  <a:schemeClr val="tx1">
                    <a:lumMod val="95000"/>
                    <a:lumOff val="5000"/>
                  </a:schemeClr>
                </a:solidFill>
              </a:rPr>
              <a:t>Turbo Jet engines are </a:t>
            </a:r>
            <a:r>
              <a:rPr lang="en-US" sz="2400" b="0" i="0" dirty="0">
                <a:solidFill>
                  <a:schemeClr val="tx1">
                    <a:lumMod val="95000"/>
                    <a:lumOff val="5000"/>
                  </a:schemeClr>
                </a:solidFill>
                <a:effectLst/>
                <a:latin typeface="Söhne"/>
              </a:rPr>
              <a:t>internal combustion engines that work on the Brayton cycle. The Brayton cycle is a thermodynamic cycle that involves four processes: compression, heating, expansion, and cooling.</a:t>
            </a:r>
          </a:p>
          <a:p>
            <a:r>
              <a:rPr lang="en-US" sz="2400" b="0" i="0" dirty="0">
                <a:solidFill>
                  <a:schemeClr val="tx1">
                    <a:lumMod val="95000"/>
                    <a:lumOff val="5000"/>
                  </a:schemeClr>
                </a:solidFill>
                <a:effectLst/>
                <a:latin typeface="Söhne"/>
              </a:rPr>
              <a:t>The four main components of a turbojet engine are the compressor, combustion chamber, turbine, and nozzle</a:t>
            </a:r>
            <a:endParaRPr lang="en-IN" sz="2400" dirty="0">
              <a:solidFill>
                <a:schemeClr val="tx1">
                  <a:lumMod val="95000"/>
                  <a:lumOff val="5000"/>
                </a:schemeClr>
              </a:solidFill>
            </a:endParaRPr>
          </a:p>
        </p:txBody>
      </p:sp>
      <p:pic>
        <p:nvPicPr>
          <p:cNvPr id="7" name="Picture 6">
            <a:extLst>
              <a:ext uri="{FF2B5EF4-FFF2-40B4-BE49-F238E27FC236}">
                <a16:creationId xmlns:a16="http://schemas.microsoft.com/office/drawing/2014/main" id="{9AC5AEB0-8CDB-70D3-F48F-974506120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838" y="4066355"/>
            <a:ext cx="5003162" cy="2814279"/>
          </a:xfrm>
          <a:prstGeom prst="rect">
            <a:avLst/>
          </a:prstGeom>
        </p:spPr>
      </p:pic>
    </p:spTree>
    <p:extLst>
      <p:ext uri="{BB962C8B-B14F-4D97-AF65-F5344CB8AC3E}">
        <p14:creationId xmlns:p14="http://schemas.microsoft.com/office/powerpoint/2010/main" val="250096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61A0-33D8-D2B3-603C-0A9520CCABD1}"/>
              </a:ext>
            </a:extLst>
          </p:cNvPr>
          <p:cNvSpPr>
            <a:spLocks noGrp="1"/>
          </p:cNvSpPr>
          <p:nvPr>
            <p:ph type="title"/>
          </p:nvPr>
        </p:nvSpPr>
        <p:spPr>
          <a:xfrm>
            <a:off x="838200" y="117694"/>
            <a:ext cx="10515600" cy="684164"/>
          </a:xfrm>
        </p:spPr>
        <p:txBody>
          <a:bodyPr>
            <a:normAutofit fontScale="90000"/>
          </a:bodyPr>
          <a:lstStyle/>
          <a:p>
            <a:r>
              <a:rPr lang="en-US" u="sng" dirty="0">
                <a:solidFill>
                  <a:srgbClr val="FF0000"/>
                </a:solidFill>
              </a:rPr>
              <a:t>Turbofan Engine:</a:t>
            </a:r>
            <a:endParaRPr lang="en-IN" u="sng" dirty="0">
              <a:solidFill>
                <a:srgbClr val="FF0000"/>
              </a:solidFill>
            </a:endParaRPr>
          </a:p>
        </p:txBody>
      </p:sp>
      <p:sp>
        <p:nvSpPr>
          <p:cNvPr id="3" name="Content Placeholder 2">
            <a:extLst>
              <a:ext uri="{FF2B5EF4-FFF2-40B4-BE49-F238E27FC236}">
                <a16:creationId xmlns:a16="http://schemas.microsoft.com/office/drawing/2014/main" id="{CC354935-1123-3362-0569-8BA76390A7A6}"/>
              </a:ext>
            </a:extLst>
          </p:cNvPr>
          <p:cNvSpPr>
            <a:spLocks noGrp="1"/>
          </p:cNvSpPr>
          <p:nvPr>
            <p:ph idx="1"/>
          </p:nvPr>
        </p:nvSpPr>
        <p:spPr>
          <a:xfrm>
            <a:off x="1316502" y="741448"/>
            <a:ext cx="10515600" cy="2058024"/>
          </a:xfrm>
        </p:spPr>
        <p:txBody>
          <a:bodyPr>
            <a:normAutofit lnSpcReduction="10000"/>
          </a:bodyPr>
          <a:lstStyle/>
          <a:p>
            <a:pPr marL="0" indent="0">
              <a:buNone/>
            </a:pPr>
            <a:r>
              <a:rPr lang="en-US" sz="2400" b="0" i="0" dirty="0">
                <a:solidFill>
                  <a:schemeClr val="tx1">
                    <a:lumMod val="95000"/>
                    <a:lumOff val="5000"/>
                  </a:schemeClr>
                </a:solidFill>
                <a:effectLst/>
                <a:latin typeface="Söhne"/>
              </a:rPr>
              <a:t>A turbofan engine is a type of gas turbine engine that is commonly used in aircraft propulsion. It is similar to a turbojet engine in that it uses a compressor to compress air, which is then mixed with fuel and ignited to produce a high-velocity exhaust stream that generates thrust. However, a turbofan engine also features a fan at the front of the engine, which is driven by the same turbine that powers the compressor.</a:t>
            </a:r>
            <a:endParaRPr lang="en-IN" sz="2400" dirty="0">
              <a:solidFill>
                <a:schemeClr val="tx1">
                  <a:lumMod val="95000"/>
                  <a:lumOff val="5000"/>
                </a:schemeClr>
              </a:solidFill>
            </a:endParaRPr>
          </a:p>
        </p:txBody>
      </p:sp>
      <p:pic>
        <p:nvPicPr>
          <p:cNvPr id="8" name="Picture 7">
            <a:extLst>
              <a:ext uri="{FF2B5EF4-FFF2-40B4-BE49-F238E27FC236}">
                <a16:creationId xmlns:a16="http://schemas.microsoft.com/office/drawing/2014/main" id="{E7C5A50F-F6CD-C925-3CA0-12D920DF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965" y="2245195"/>
            <a:ext cx="6527555" cy="4612805"/>
          </a:xfrm>
          <a:prstGeom prst="rect">
            <a:avLst/>
          </a:prstGeom>
        </p:spPr>
      </p:pic>
    </p:spTree>
    <p:extLst>
      <p:ext uri="{BB962C8B-B14F-4D97-AF65-F5344CB8AC3E}">
        <p14:creationId xmlns:p14="http://schemas.microsoft.com/office/powerpoint/2010/main" val="166912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7CAE0A-656E-A09A-D515-3733EC71577A}"/>
              </a:ext>
            </a:extLst>
          </p:cNvPr>
          <p:cNvSpPr txBox="1">
            <a:spLocks/>
          </p:cNvSpPr>
          <p:nvPr/>
        </p:nvSpPr>
        <p:spPr>
          <a:xfrm>
            <a:off x="683455" y="150290"/>
            <a:ext cx="10515600" cy="6841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FF0000"/>
                </a:solidFill>
              </a:rPr>
              <a:t>Turbojet Engine:</a:t>
            </a:r>
            <a:endParaRPr lang="en-IN" u="sng" dirty="0">
              <a:solidFill>
                <a:srgbClr val="FF0000"/>
              </a:solidFill>
            </a:endParaRPr>
          </a:p>
        </p:txBody>
      </p:sp>
      <p:sp>
        <p:nvSpPr>
          <p:cNvPr id="5" name="Content Placeholder 2">
            <a:extLst>
              <a:ext uri="{FF2B5EF4-FFF2-40B4-BE49-F238E27FC236}">
                <a16:creationId xmlns:a16="http://schemas.microsoft.com/office/drawing/2014/main" id="{196ABD30-03B8-8337-F8C5-E9F36E6467B5}"/>
              </a:ext>
            </a:extLst>
          </p:cNvPr>
          <p:cNvSpPr txBox="1">
            <a:spLocks/>
          </p:cNvSpPr>
          <p:nvPr/>
        </p:nvSpPr>
        <p:spPr>
          <a:xfrm>
            <a:off x="1161757" y="947311"/>
            <a:ext cx="10515600" cy="2058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i="0" dirty="0">
                <a:effectLst/>
                <a:latin typeface="Söhne"/>
              </a:rPr>
              <a:t>A turbojet engine is a type of gas turbine engine that is commonly used in aircraft propulsion. It works by compressing incoming air with a compressor, mixing it with fuel, and then igniting the mixture in a combustion chamber to produce high-pressure, high-velocity exhaust gases. The exhaust gases then flow through a turbine, which powers the compressor and other accessories, before exiting the engine through a nozzle to generate thrust.</a:t>
            </a:r>
            <a:endParaRPr lang="en-IN" sz="2400" dirty="0"/>
          </a:p>
        </p:txBody>
      </p:sp>
      <p:pic>
        <p:nvPicPr>
          <p:cNvPr id="7" name="Picture 6">
            <a:extLst>
              <a:ext uri="{FF2B5EF4-FFF2-40B4-BE49-F238E27FC236}">
                <a16:creationId xmlns:a16="http://schemas.microsoft.com/office/drawing/2014/main" id="{C255D518-3F23-DB3A-1508-740A9ADA4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07" y="2998272"/>
            <a:ext cx="9943624" cy="3709438"/>
          </a:xfrm>
          <a:prstGeom prst="rect">
            <a:avLst/>
          </a:prstGeom>
        </p:spPr>
      </p:pic>
    </p:spTree>
    <p:extLst>
      <p:ext uri="{BB962C8B-B14F-4D97-AF65-F5344CB8AC3E}">
        <p14:creationId xmlns:p14="http://schemas.microsoft.com/office/powerpoint/2010/main" val="3388468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D7EB-571C-5E28-6763-36122FDD482D}"/>
              </a:ext>
            </a:extLst>
          </p:cNvPr>
          <p:cNvSpPr>
            <a:spLocks noGrp="1"/>
          </p:cNvSpPr>
          <p:nvPr>
            <p:ph type="title"/>
          </p:nvPr>
        </p:nvSpPr>
        <p:spPr>
          <a:xfrm>
            <a:off x="78544" y="85525"/>
            <a:ext cx="10515600" cy="605546"/>
          </a:xfrm>
        </p:spPr>
        <p:txBody>
          <a:bodyPr>
            <a:normAutofit fontScale="90000"/>
          </a:bodyPr>
          <a:lstStyle/>
          <a:p>
            <a:r>
              <a:rPr lang="en-US" dirty="0">
                <a:solidFill>
                  <a:srgbClr val="FF0000"/>
                </a:solidFill>
              </a:rPr>
              <a:t>Ramjet Engines:-</a:t>
            </a:r>
            <a:endParaRPr lang="en-IN" dirty="0">
              <a:solidFill>
                <a:srgbClr val="FF0000"/>
              </a:solidFill>
            </a:endParaRPr>
          </a:p>
        </p:txBody>
      </p:sp>
      <p:sp>
        <p:nvSpPr>
          <p:cNvPr id="3" name="Content Placeholder 2">
            <a:extLst>
              <a:ext uri="{FF2B5EF4-FFF2-40B4-BE49-F238E27FC236}">
                <a16:creationId xmlns:a16="http://schemas.microsoft.com/office/drawing/2014/main" id="{CA5C31A5-739C-4C6C-946F-2558D11742D5}"/>
              </a:ext>
            </a:extLst>
          </p:cNvPr>
          <p:cNvSpPr>
            <a:spLocks noGrp="1"/>
          </p:cNvSpPr>
          <p:nvPr>
            <p:ph idx="1"/>
          </p:nvPr>
        </p:nvSpPr>
        <p:spPr>
          <a:xfrm>
            <a:off x="389206" y="670585"/>
            <a:ext cx="2144152" cy="412103"/>
          </a:xfrm>
        </p:spPr>
        <p:txBody>
          <a:bodyPr>
            <a:normAutofit fontScale="92500" lnSpcReduction="10000"/>
          </a:bodyPr>
          <a:lstStyle/>
          <a:p>
            <a:pPr marL="0" indent="0">
              <a:buNone/>
            </a:pPr>
            <a:r>
              <a:rPr lang="en-US" u="sng" dirty="0"/>
              <a:t>Shock Waves:</a:t>
            </a:r>
          </a:p>
          <a:p>
            <a:pPr marL="0" indent="0">
              <a:buNone/>
            </a:pPr>
            <a:endParaRPr lang="en-IN" sz="2000" dirty="0"/>
          </a:p>
        </p:txBody>
      </p:sp>
      <p:pic>
        <p:nvPicPr>
          <p:cNvPr id="5" name="Picture 4">
            <a:extLst>
              <a:ext uri="{FF2B5EF4-FFF2-40B4-BE49-F238E27FC236}">
                <a16:creationId xmlns:a16="http://schemas.microsoft.com/office/drawing/2014/main" id="{69A18D83-57C5-BC5B-9A61-3A7AFD018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989" y="3429000"/>
            <a:ext cx="5960011" cy="3352506"/>
          </a:xfrm>
          <a:prstGeom prst="rect">
            <a:avLst/>
          </a:prstGeom>
        </p:spPr>
      </p:pic>
      <p:sp>
        <p:nvSpPr>
          <p:cNvPr id="6" name="TextBox 5">
            <a:extLst>
              <a:ext uri="{FF2B5EF4-FFF2-40B4-BE49-F238E27FC236}">
                <a16:creationId xmlns:a16="http://schemas.microsoft.com/office/drawing/2014/main" id="{1089AB59-EF31-F075-127C-3B7CD0C3DFB8}"/>
              </a:ext>
            </a:extLst>
          </p:cNvPr>
          <p:cNvSpPr txBox="1"/>
          <p:nvPr/>
        </p:nvSpPr>
        <p:spPr>
          <a:xfrm>
            <a:off x="389206" y="1082688"/>
            <a:ext cx="11802794" cy="1938992"/>
          </a:xfrm>
          <a:prstGeom prst="rect">
            <a:avLst/>
          </a:prstGeom>
          <a:noFill/>
        </p:spPr>
        <p:txBody>
          <a:bodyPr wrap="square" rtlCol="0">
            <a:spAutoFit/>
          </a:bodyPr>
          <a:lstStyle/>
          <a:p>
            <a:r>
              <a:rPr lang="en-US" sz="2400" i="0" dirty="0">
                <a:effectLst/>
                <a:latin typeface="Arial" panose="020B0604020202020204" pitchFamily="34" charset="0"/>
              </a:rPr>
              <a:t>In physics, a shock wave (also spelled shockwave), or shock, is a type of propagating disturbance that moves faster than the local </a:t>
            </a:r>
            <a:r>
              <a:rPr lang="en-US" sz="2400" i="0" strike="noStrike" dirty="0">
                <a:effectLst/>
                <a:latin typeface="Arial" panose="020B0604020202020204" pitchFamily="34" charset="0"/>
              </a:rPr>
              <a:t>speed of sound </a:t>
            </a:r>
            <a:r>
              <a:rPr lang="en-US" sz="2400" i="0" dirty="0">
                <a:effectLst/>
                <a:latin typeface="Arial" panose="020B0604020202020204" pitchFamily="34" charset="0"/>
              </a:rPr>
              <a:t>in the medium. Like an ordinary wave, a shock wave carries energy and can propagate through a medium but is characterized by an abrupt, nearly discontinuous, change in </a:t>
            </a:r>
            <a:r>
              <a:rPr lang="en-US" sz="2400" dirty="0">
                <a:latin typeface="Arial" panose="020B0604020202020204" pitchFamily="34" charset="0"/>
              </a:rPr>
              <a:t>pressure</a:t>
            </a:r>
            <a:r>
              <a:rPr lang="en-US" sz="2400" i="0" dirty="0">
                <a:effectLst/>
                <a:latin typeface="Arial" panose="020B0604020202020204" pitchFamily="34" charset="0"/>
              </a:rPr>
              <a:t>, </a:t>
            </a:r>
            <a:r>
              <a:rPr lang="en-US" sz="2400" dirty="0">
                <a:latin typeface="Arial" panose="020B0604020202020204" pitchFamily="34" charset="0"/>
              </a:rPr>
              <a:t>temperature</a:t>
            </a:r>
            <a:r>
              <a:rPr lang="en-US" sz="2400" i="0" dirty="0">
                <a:effectLst/>
                <a:latin typeface="Arial" panose="020B0604020202020204" pitchFamily="34" charset="0"/>
              </a:rPr>
              <a:t>, and density of the medium</a:t>
            </a:r>
            <a:endParaRPr lang="en-IN" sz="2400" dirty="0"/>
          </a:p>
        </p:txBody>
      </p:sp>
      <p:sp>
        <p:nvSpPr>
          <p:cNvPr id="7" name="TextBox 6">
            <a:extLst>
              <a:ext uri="{FF2B5EF4-FFF2-40B4-BE49-F238E27FC236}">
                <a16:creationId xmlns:a16="http://schemas.microsoft.com/office/drawing/2014/main" id="{66633A7C-1257-ACC8-7644-A3178263F9B9}"/>
              </a:ext>
            </a:extLst>
          </p:cNvPr>
          <p:cNvSpPr txBox="1"/>
          <p:nvPr/>
        </p:nvSpPr>
        <p:spPr>
          <a:xfrm>
            <a:off x="389206" y="3021680"/>
            <a:ext cx="6213300" cy="3323987"/>
          </a:xfrm>
          <a:prstGeom prst="rect">
            <a:avLst/>
          </a:prstGeom>
          <a:noFill/>
        </p:spPr>
        <p:txBody>
          <a:bodyPr wrap="square" rtlCol="0">
            <a:spAutoFit/>
          </a:bodyPr>
          <a:lstStyle/>
          <a:p>
            <a:r>
              <a:rPr lang="en-US" sz="2100" dirty="0"/>
              <a:t>In Purple line region, due to constructive interference of sound waves, amplitude of sound increases which results in shock waves.</a:t>
            </a:r>
          </a:p>
          <a:p>
            <a:pPr algn="ctr"/>
            <a:r>
              <a:rPr lang="en-US" sz="2100" b="0" i="0" dirty="0">
                <a:effectLst/>
                <a:latin typeface="Söhne"/>
              </a:rPr>
              <a:t>Shock waves are characterized by a very thin region of extremely high pressure and temperature, known as the shock front. The thickness of the shock front can vary depending on the properties of the medium and the speed of the object creating the shock wave, but it is typically on the order of a few nanometers(approx. 200nm).</a:t>
            </a:r>
            <a:endParaRPr lang="en-US" sz="2100" dirty="0"/>
          </a:p>
        </p:txBody>
      </p:sp>
    </p:spTree>
    <p:extLst>
      <p:ext uri="{BB962C8B-B14F-4D97-AF65-F5344CB8AC3E}">
        <p14:creationId xmlns:p14="http://schemas.microsoft.com/office/powerpoint/2010/main" val="1662046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E2D326-F804-0300-37B9-B0A013705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81" y="151570"/>
            <a:ext cx="4835200" cy="2901120"/>
          </a:xfrm>
        </p:spPr>
      </p:pic>
      <p:sp>
        <p:nvSpPr>
          <p:cNvPr id="6" name="TextBox 5">
            <a:extLst>
              <a:ext uri="{FF2B5EF4-FFF2-40B4-BE49-F238E27FC236}">
                <a16:creationId xmlns:a16="http://schemas.microsoft.com/office/drawing/2014/main" id="{CB3EDF74-0EAD-5637-364A-65A16EBF0CD6}"/>
              </a:ext>
            </a:extLst>
          </p:cNvPr>
          <p:cNvSpPr txBox="1"/>
          <p:nvPr/>
        </p:nvSpPr>
        <p:spPr>
          <a:xfrm>
            <a:off x="1449708" y="3052690"/>
            <a:ext cx="4646292" cy="523220"/>
          </a:xfrm>
          <a:prstGeom prst="rect">
            <a:avLst/>
          </a:prstGeom>
          <a:noFill/>
        </p:spPr>
        <p:txBody>
          <a:bodyPr wrap="square" rtlCol="0">
            <a:spAutoFit/>
          </a:bodyPr>
          <a:lstStyle/>
          <a:p>
            <a:r>
              <a:rPr lang="en-US" sz="2800" dirty="0"/>
              <a:t>SR71 Blackbird</a:t>
            </a:r>
            <a:endParaRPr lang="en-IN" sz="2800" dirty="0"/>
          </a:p>
        </p:txBody>
      </p:sp>
      <p:sp>
        <p:nvSpPr>
          <p:cNvPr id="7" name="TextBox 6">
            <a:extLst>
              <a:ext uri="{FF2B5EF4-FFF2-40B4-BE49-F238E27FC236}">
                <a16:creationId xmlns:a16="http://schemas.microsoft.com/office/drawing/2014/main" id="{022C281C-29C4-A32F-8280-EEF8BDBBEA38}"/>
              </a:ext>
            </a:extLst>
          </p:cNvPr>
          <p:cNvSpPr txBox="1"/>
          <p:nvPr/>
        </p:nvSpPr>
        <p:spPr>
          <a:xfrm>
            <a:off x="5148776" y="817300"/>
            <a:ext cx="6302326" cy="1569660"/>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Mach 3+</a:t>
            </a:r>
          </a:p>
          <a:p>
            <a:pPr marL="285750" indent="-285750">
              <a:buFont typeface="Wingdings" panose="05000000000000000000" pitchFamily="2" charset="2"/>
              <a:buChar char="v"/>
            </a:pPr>
            <a:r>
              <a:rPr lang="en-US" sz="2400" dirty="0"/>
              <a:t>Works in ramjet engine</a:t>
            </a:r>
          </a:p>
          <a:p>
            <a:pPr marL="285750" indent="-285750">
              <a:buFont typeface="Wingdings" panose="05000000000000000000" pitchFamily="2" charset="2"/>
              <a:buChar char="v"/>
            </a:pPr>
            <a:r>
              <a:rPr lang="en-US" sz="2400" dirty="0"/>
              <a:t>Turbojet engines nested as ramjet can’t help the plane in taking off</a:t>
            </a:r>
            <a:endParaRPr lang="en-IN" sz="2400" dirty="0"/>
          </a:p>
        </p:txBody>
      </p:sp>
      <p:pic>
        <p:nvPicPr>
          <p:cNvPr id="9" name="Picture 8">
            <a:extLst>
              <a:ext uri="{FF2B5EF4-FFF2-40B4-BE49-F238E27FC236}">
                <a16:creationId xmlns:a16="http://schemas.microsoft.com/office/drawing/2014/main" id="{8120238F-BBAA-3588-8053-8AE6DF44F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960" y="3575910"/>
            <a:ext cx="5091040" cy="2864482"/>
          </a:xfrm>
          <a:prstGeom prst="rect">
            <a:avLst/>
          </a:prstGeom>
        </p:spPr>
      </p:pic>
      <p:sp>
        <p:nvSpPr>
          <p:cNvPr id="10" name="TextBox 9">
            <a:extLst>
              <a:ext uri="{FF2B5EF4-FFF2-40B4-BE49-F238E27FC236}">
                <a16:creationId xmlns:a16="http://schemas.microsoft.com/office/drawing/2014/main" id="{39D0695A-36EC-F85F-58E2-7CA8DC4A716B}"/>
              </a:ext>
            </a:extLst>
          </p:cNvPr>
          <p:cNvSpPr txBox="1"/>
          <p:nvPr/>
        </p:nvSpPr>
        <p:spPr>
          <a:xfrm>
            <a:off x="8299939" y="6334780"/>
            <a:ext cx="4557932" cy="523220"/>
          </a:xfrm>
          <a:prstGeom prst="rect">
            <a:avLst/>
          </a:prstGeom>
          <a:noFill/>
        </p:spPr>
        <p:txBody>
          <a:bodyPr wrap="square" rtlCol="0">
            <a:spAutoFit/>
          </a:bodyPr>
          <a:lstStyle/>
          <a:p>
            <a:r>
              <a:rPr lang="en-US" sz="2800" dirty="0"/>
              <a:t>BrahMos</a:t>
            </a:r>
            <a:endParaRPr lang="en-IN" sz="2800" dirty="0"/>
          </a:p>
        </p:txBody>
      </p:sp>
      <p:sp>
        <p:nvSpPr>
          <p:cNvPr id="11" name="TextBox 10">
            <a:extLst>
              <a:ext uri="{FF2B5EF4-FFF2-40B4-BE49-F238E27FC236}">
                <a16:creationId xmlns:a16="http://schemas.microsoft.com/office/drawing/2014/main" id="{D6406DBE-6C51-C9CE-7274-6F977CB7D162}"/>
              </a:ext>
            </a:extLst>
          </p:cNvPr>
          <p:cNvSpPr txBox="1"/>
          <p:nvPr/>
        </p:nvSpPr>
        <p:spPr>
          <a:xfrm>
            <a:off x="621691" y="4223321"/>
            <a:ext cx="6302326" cy="1569660"/>
          </a:xfrm>
          <a:prstGeom prst="rect">
            <a:avLst/>
          </a:prstGeom>
          <a:noFill/>
        </p:spPr>
        <p:txBody>
          <a:bodyPr wrap="square" rtlCol="0">
            <a:spAutoFit/>
          </a:bodyPr>
          <a:lstStyle/>
          <a:p>
            <a:pPr marL="342900" indent="-342900">
              <a:buFont typeface="Wingdings" panose="05000000000000000000" pitchFamily="2" charset="2"/>
              <a:buChar char="v"/>
            </a:pPr>
            <a:r>
              <a:rPr lang="en-US" sz="2400" dirty="0"/>
              <a:t>Fastest and only supersonic missile on planet.</a:t>
            </a:r>
          </a:p>
          <a:p>
            <a:pPr marL="342900" indent="-342900">
              <a:buFont typeface="Wingdings" panose="05000000000000000000" pitchFamily="2" charset="2"/>
              <a:buChar char="v"/>
            </a:pPr>
            <a:r>
              <a:rPr lang="en-US" sz="2400" dirty="0"/>
              <a:t>Breaks sound barrier by travelling three times faster than the speed of sound wave.(Mach 3)</a:t>
            </a:r>
          </a:p>
          <a:p>
            <a:pPr marL="342900" indent="-342900">
              <a:buFont typeface="Wingdings" panose="05000000000000000000" pitchFamily="2" charset="2"/>
              <a:buChar char="v"/>
            </a:pPr>
            <a:r>
              <a:rPr lang="en-US" sz="2400" dirty="0"/>
              <a:t>Has solid boosters also, along with ramjet</a:t>
            </a:r>
            <a:endParaRPr lang="en-IN" sz="2400" dirty="0"/>
          </a:p>
        </p:txBody>
      </p:sp>
    </p:spTree>
    <p:extLst>
      <p:ext uri="{BB962C8B-B14F-4D97-AF65-F5344CB8AC3E}">
        <p14:creationId xmlns:p14="http://schemas.microsoft.com/office/powerpoint/2010/main" val="330651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1340</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Söhne</vt:lpstr>
      <vt:lpstr>Wingdings</vt:lpstr>
      <vt:lpstr>Office Theme</vt:lpstr>
      <vt:lpstr>PowerPoint Presentation</vt:lpstr>
      <vt:lpstr>Jet Engines</vt:lpstr>
      <vt:lpstr>1.Piston Engines</vt:lpstr>
      <vt:lpstr>Radial and V-Type Pistons:</vt:lpstr>
      <vt:lpstr>2. Turbo jet Engines</vt:lpstr>
      <vt:lpstr>Turbofan Engine:</vt:lpstr>
      <vt:lpstr>PowerPoint Presentation</vt:lpstr>
      <vt:lpstr>Ramjet Engines:-</vt:lpstr>
      <vt:lpstr>PowerPoint Presentation</vt:lpstr>
      <vt:lpstr>Ramjet Engines:</vt:lpstr>
      <vt:lpstr>How Ramjet engines works?</vt:lpstr>
      <vt:lpstr>Ion Thrusters: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 Engines</dc:title>
  <dc:creator>Navnoor Singh Bal</dc:creator>
  <cp:lastModifiedBy>Navnoor Singh Bal</cp:lastModifiedBy>
  <cp:revision>13</cp:revision>
  <dcterms:created xsi:type="dcterms:W3CDTF">2023-04-06T19:44:20Z</dcterms:created>
  <dcterms:modified xsi:type="dcterms:W3CDTF">2023-04-15T14:22:44Z</dcterms:modified>
</cp:coreProperties>
</file>